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handoutMasterIdLst>
    <p:handoutMasterId r:id="rId16"/>
  </p:handoutMasterIdLst>
  <p:sldIdLst>
    <p:sldId id="256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6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80"/>
    <a:srgbClr val="F5F5F5"/>
    <a:srgbClr val="6FC528"/>
    <a:srgbClr val="081059"/>
    <a:srgbClr val="7AB2D3"/>
    <a:srgbClr val="3E929F"/>
    <a:srgbClr val="75BB29"/>
    <a:srgbClr val="FF9328"/>
    <a:srgbClr val="FF7F50"/>
    <a:srgbClr val="5A8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8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88CAECF-5AA4-D016-3005-AA4F55D24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82E0D5-B82A-A520-C052-8AB0C7953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A7C81-D8CE-47F1-9C03-2DBC76595C54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E4D1FD-731A-36FE-3F4D-651AC2BC08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88EB29-1433-BFC5-2243-4A4ABCE0C7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AC7AC-060F-41C2-8D23-5C649A621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57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0A632-B645-15C0-1FC4-E98BACEA7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279FCC-27C2-E877-2967-78C58DEF9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3936E-D346-02B4-66A0-223E7F7E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F3108-9B2D-EFC6-14CE-940018AA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Web programing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7C099-BB12-BFA3-CCE3-298AE946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1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4F0FB-DB5A-D8AB-6664-E4D7D09B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1ADBE3-DBAE-3E25-D06D-69F9778161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C696BE-5225-92BE-2769-373B64EA5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32909E-FBCC-8F00-27DE-DEAD328A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1C7D6-59A6-0A11-7FA3-2D15B3BC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043A9A-B7AB-3782-2F9C-0FE4A5AB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8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F25A7-3E99-52A1-CE4D-BA3337EF0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A12F67-8EBF-487D-5EDF-77DA46DC6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AAE99-2B40-06D9-16B6-70002852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31B68C-B414-A0A2-C168-DE78BC7F9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232FD-1608-B80B-A6E9-A8555651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913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844FC1-973A-87EE-663A-976E29DB3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3AF109-ED47-66E8-6737-0070DCA65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645DED-618B-84FE-9B61-A3A1E738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3CFF8C-FD66-04FF-8462-2B9F92F9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E06DF-F819-8EF4-5341-6993D996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33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B8D50-CEAB-18E6-506E-EF5C5D585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95414D-F6F7-BA1A-F0BA-29537771A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6746B-45D0-968A-0CB5-655A22CD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41471-4E39-15FF-9E63-8CE23B64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66BBE-6374-445F-6AA4-6E2C6BD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54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30E9F-86ED-0124-72AB-371148AE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27E6E-A963-335C-D088-7D0F2B45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2CD74-97CF-86C1-4C9B-9BA4D1E93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B4735-D548-25E6-32A9-24487FAD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57B9E-575A-D42E-EF21-FF42C8FE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44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E247B-F143-163A-9636-DC37FBA0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6957FB-7A0F-61EF-5C76-0ED261728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20B00-1575-E24A-888A-DEA4593E2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CDDCD0-2D3E-3CC2-8639-31024A6C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B5780-4167-403A-8458-E4C3ED9D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6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D8959-8E17-ACBA-AA40-5C91EDB7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95BB2-C231-8219-830B-01B18747C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301515-F9F1-5934-D05B-3703819CA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03FDFF-6236-12D8-5EAC-FED65E72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3F67B3-B725-39C2-766D-B24CE547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B3B28-57AD-2040-3E4C-470A8263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502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D08D6-BFB7-02B5-C7C7-4AFB7031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9401EE-D540-3649-7253-35447773E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CD690E-8EF6-3904-F87C-5FB8FD31C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D79805-9452-2A99-6C34-C0A819938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2388F6-A724-261B-E2A0-D1DCF3A10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CBBC29-E359-76B6-B2E5-8378FB3DA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69B4BF-F655-4D7A-8EC0-0CA314D1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626316-8662-E041-F9A4-1571E200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43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5409-E514-4606-4A9D-366850B0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165D83-2E80-5F8E-2991-0B193D19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CA4AF9-DA42-1C68-77DA-EDB6D31C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79C288-B625-C70D-5B0B-37AA46B7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62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C59BE6-AA29-EA98-C713-5456EC02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Web programing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1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19E42-35A8-D502-AC55-7B160266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4DEB6-CDA7-DAB5-CC1D-1514AC0C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7AEF0-E730-F841-8A06-AA561A9D5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A1003-575A-9BD8-139F-B0CBE200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Web programing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94C0D-ED6D-45A7-65CC-53EF6E61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57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88ACD-727C-77A1-8E81-2CAC3E36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2F8DF-F565-E3BB-91B0-FF74CB699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3488C0-9BFB-B771-91F1-EE7AA6AC4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1589CA-213F-87B2-F72E-673C271C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4DE353-ADA7-E1D2-09A8-55272CB2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7F7BF3-CC48-172F-F45F-847743FF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88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73B45-BF69-29A2-68DB-5DCFA5F7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B99AA6-2FFB-A46F-50F6-93FD2A8CA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4F881C-EEBB-A281-FA02-788AC9756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240945-762F-8C04-376D-A5A7FB79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96F0F-4BB0-E46C-B7E7-19EF9A0A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4FB643-2A22-A119-0F25-369F61D4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361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96545-76DC-1B4B-D571-F5E9FF35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EDE394-CF97-D5E6-5D91-97B8DD10A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F8067-E144-B071-370F-33315860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3F9DD-0813-ED5B-2C24-CCE3F152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FE5DD-0ACB-4CA2-F270-679DFA3E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97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101037-E2FD-B0DE-A10A-0BBDB526F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93A94D-DEA2-C24B-CEB7-E4B5226BF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97F775-00A4-DFBB-5776-B9FCF069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6C3408-E433-A35A-D64D-E7386EA2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874E8-CABE-7CF0-E182-5A09F454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95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9F636-19B4-5855-A222-4FFE8B73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985B46-FD45-4108-F494-0E9AFACB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57B663-04E3-882A-8411-5B82DC39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F689B8-E55C-284A-A354-F6DCC85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1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955EB-D327-F26E-6793-E5841366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591529-3492-885D-2EF4-2E3C1E4F8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C5E55-8453-B338-39AC-FF5B1BBF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D377A-D5CD-D2C2-C33D-938EA5905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76D99-31C2-25FC-7210-DA4EFA255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50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0328D-3892-DA5D-B72C-D217E1B1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3B452-4DC9-7A82-DBCA-2487E8115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A86DD2-2283-F706-5820-E6A914A56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BC933A-FD94-4460-B31D-75B12A9B6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6B6AB-8668-5623-32B1-73D15294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4F0E90-8E9B-0D49-93B1-674349835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2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AAF44-1959-1ABF-1B40-32BAD728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B2AD87-B258-86CF-4809-161356729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A0E874-E0A3-BB47-4FE8-C77AE8FAD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C8253D-E5C5-2296-3763-B6E7496E6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5AA124-195E-95C1-4735-B0FA35811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38A547-4A96-391A-E79D-B9C4BA1F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5C14B-E257-2A14-8554-91728E90B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FBC5A7-F48A-9B5E-5A78-5ABB4F76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4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C0ABF-542D-C387-8E9B-C77EF529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6389A7-A229-7481-87AC-EEB54EEC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E4FE-BA47-3A0C-3B6D-08EC5423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397669-40E6-75E4-46A8-A8D7D8031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71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6404B7-58A6-8E97-9392-1FE6C320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255783-F4DB-8E72-9695-B59CAB8E1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Web programing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E6E11A-9F37-0B50-75F1-92545F35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87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E4065-44AD-8798-467D-E9CDD42F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07708-D57E-39E2-12C7-86116913A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0605AA-C07E-16D1-6000-F9054D89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5A9659-B5BA-B911-FD8C-A8BF15EC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EA2E4-510A-FE29-B733-B26199B8C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3AAFA-A9AA-A9B3-D993-4C96714A0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7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5F6E0B-E07A-138C-11F3-C244E2B2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055F9-0DBF-6B88-E4DD-A78A30625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01C148-66B0-0D89-D902-E99B0A9B6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60C07B-D81B-4472-BFBC-42DE424652AD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3F3BC-E8BD-5DAC-4CB8-90BCA62A5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 dirty="0"/>
              <a:t>Web programing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2B6B6-E43A-8E07-B952-CA2DAC16E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8275E-BA38-4867-9E11-7DF15025CB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56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88ECC2-DFDC-FE2C-938E-15A38D3F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205551-F683-C8BA-4422-5E387F5FD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FFEF4-3360-A447-BE2C-E0586822E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90D356-D332-4618-947F-F4BA243FA597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0B2ED-8F34-FDF6-2F3F-F471C38D5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ko-KR" dirty="0"/>
              <a:t>Web programing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4B4F9-9160-AF07-1A9C-2A3221704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899A3B-28A5-4B67-92CC-F893E0CB32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8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A0DD0-FB54-7704-F878-FB7C6BB0C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81512"/>
            <a:ext cx="9144000" cy="871091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도서관 홈페이지 개선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A75CAA-CD20-814A-388E-DE7F50F7E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9055" y="2650793"/>
            <a:ext cx="5373890" cy="425311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Web</a:t>
            </a:r>
            <a:r>
              <a:rPr lang="ko-KR" altLang="en-US" sz="1400" dirty="0"/>
              <a:t> </a:t>
            </a:r>
            <a:r>
              <a:rPr lang="en-US" altLang="ko-KR" sz="1400" dirty="0"/>
              <a:t>programing Final</a:t>
            </a:r>
            <a:r>
              <a:rPr lang="ko-KR" altLang="en-US" sz="1400" dirty="0"/>
              <a:t> </a:t>
            </a:r>
            <a:r>
              <a:rPr lang="en-US" altLang="ko-KR" sz="1400" dirty="0"/>
              <a:t>assignment</a:t>
            </a:r>
            <a:endParaRPr lang="ko-KR" altLang="en-US" sz="1400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B647E258-36F8-0A26-BD2A-E4494CBB356D}"/>
              </a:ext>
            </a:extLst>
          </p:cNvPr>
          <p:cNvSpPr txBox="1">
            <a:spLocks/>
          </p:cNvSpPr>
          <p:nvPr/>
        </p:nvSpPr>
        <p:spPr>
          <a:xfrm>
            <a:off x="8543605" y="5043190"/>
            <a:ext cx="2876166" cy="767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/>
              <a:t>휴먼지능정보공학전공</a:t>
            </a:r>
            <a:endParaRPr lang="en-US" altLang="ko-KR" sz="1600" dirty="0"/>
          </a:p>
          <a:p>
            <a:r>
              <a:rPr lang="en-US" altLang="ko-KR" sz="1600" dirty="0"/>
              <a:t>202210869 </a:t>
            </a:r>
            <a:r>
              <a:rPr lang="ko-KR" altLang="en-US" sz="1600" dirty="0"/>
              <a:t>이혜미</a:t>
            </a:r>
          </a:p>
        </p:txBody>
      </p:sp>
    </p:spTree>
    <p:extLst>
      <p:ext uri="{BB962C8B-B14F-4D97-AF65-F5344CB8AC3E}">
        <p14:creationId xmlns:p14="http://schemas.microsoft.com/office/powerpoint/2010/main" val="287830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B97CC-3576-0593-2D48-09151E47B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2D3114-F2BA-D7EA-E7FE-543355DB296D}"/>
              </a:ext>
            </a:extLst>
          </p:cNvPr>
          <p:cNvGrpSpPr/>
          <p:nvPr/>
        </p:nvGrpSpPr>
        <p:grpSpPr>
          <a:xfrm>
            <a:off x="645150" y="1389398"/>
            <a:ext cx="4962916" cy="3428076"/>
            <a:chOff x="582294" y="1914717"/>
            <a:chExt cx="5462565" cy="413354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42DA064-238C-4C6C-A042-204E4C934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294" y="1914717"/>
              <a:ext cx="5462565" cy="173322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DFE5E10-517C-743D-F9AE-5675734A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12" t="553" r="1838" b="18589"/>
            <a:stretch>
              <a:fillRect/>
            </a:stretch>
          </p:blipFill>
          <p:spPr>
            <a:xfrm>
              <a:off x="582294" y="3710069"/>
              <a:ext cx="5462564" cy="2338188"/>
            </a:xfrm>
            <a:prstGeom prst="rect">
              <a:avLst/>
            </a:prstGeom>
          </p:spPr>
        </p:pic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BC57AB3-7EB8-868E-3139-697DCDDDFC18}"/>
              </a:ext>
            </a:extLst>
          </p:cNvPr>
          <p:cNvSpPr/>
          <p:nvPr/>
        </p:nvSpPr>
        <p:spPr>
          <a:xfrm>
            <a:off x="5926667" y="3052500"/>
            <a:ext cx="516466" cy="3059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6353F7A-043E-EEE7-48A5-DC9492ED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442"/>
          <a:stretch>
            <a:fillRect/>
          </a:stretch>
        </p:blipFill>
        <p:spPr>
          <a:xfrm>
            <a:off x="6624158" y="1716565"/>
            <a:ext cx="4701592" cy="2994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01D577F-D351-33F1-2E5E-7C4F52ADBF44}"/>
              </a:ext>
            </a:extLst>
          </p:cNvPr>
          <p:cNvSpPr txBox="1">
            <a:spLocks/>
          </p:cNvSpPr>
          <p:nvPr/>
        </p:nvSpPr>
        <p:spPr>
          <a:xfrm>
            <a:off x="579084" y="204687"/>
            <a:ext cx="2282412" cy="88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/>
              <a:t>04</a:t>
            </a:r>
            <a:r>
              <a:rPr lang="en-US" altLang="ko-KR" sz="2800"/>
              <a:t> </a:t>
            </a:r>
            <a:r>
              <a:rPr lang="ko-KR" altLang="en-US" sz="2800"/>
              <a:t>개선 결과</a:t>
            </a:r>
            <a:endParaRPr lang="ko-KR" altLang="en-US" sz="28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CD5E65-AFAA-F8D7-F866-303BBE471F97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22442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F4648EB9-C639-8472-62A4-7348C3451109}"/>
              </a:ext>
            </a:extLst>
          </p:cNvPr>
          <p:cNvSpPr txBox="1">
            <a:spLocks/>
          </p:cNvSpPr>
          <p:nvPr/>
        </p:nvSpPr>
        <p:spPr>
          <a:xfrm>
            <a:off x="4077195" y="5051234"/>
            <a:ext cx="3698943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카테고리 네임 변경</a:t>
            </a:r>
            <a:r>
              <a:rPr lang="en-US" altLang="ko-KR" sz="2000" dirty="0"/>
              <a:t> </a:t>
            </a:r>
            <a:r>
              <a:rPr lang="ko-KR" altLang="en-US" sz="2000" dirty="0"/>
              <a:t>및 단순화</a:t>
            </a:r>
            <a:endParaRPr lang="en-US" altLang="ko-KR" sz="20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FA28CDD-A4F9-DE53-CEE7-ED5CB2229FAF}"/>
              </a:ext>
            </a:extLst>
          </p:cNvPr>
          <p:cNvSpPr txBox="1">
            <a:spLocks/>
          </p:cNvSpPr>
          <p:nvPr/>
        </p:nvSpPr>
        <p:spPr>
          <a:xfrm>
            <a:off x="2363178" y="5575705"/>
            <a:ext cx="7465641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공공도서관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공립작은도서관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사립작은도서관으로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나뉘어 있던 메뉴를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도서관찾기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하나로 단순화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기존 홈페이지의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은평구도서관지도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메뉴에 있던 내용을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도서관찾기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＂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에서 볼 수 있도록 개선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FEE201-BD48-3C36-A8F1-13920F581D2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66" y="5625762"/>
            <a:ext cx="198000" cy="198000"/>
          </a:xfrm>
          <a:prstGeom prst="rect">
            <a:avLst/>
          </a:prstGeom>
        </p:spPr>
      </p:pic>
      <p:pic>
        <p:nvPicPr>
          <p:cNvPr id="9" name="그림 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FF7D78-16C5-6BD5-D8F9-01D21942DCE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11" y="5909448"/>
            <a:ext cx="198000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3F2B-4523-36A2-2B8A-D5398523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FCC0541-F1D7-2BC2-2B9F-805097E9CDA2}"/>
              </a:ext>
            </a:extLst>
          </p:cNvPr>
          <p:cNvSpPr/>
          <p:nvPr/>
        </p:nvSpPr>
        <p:spPr>
          <a:xfrm>
            <a:off x="3775656" y="3255042"/>
            <a:ext cx="516466" cy="3059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F342717-6C94-1874-2351-5F42BF30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84" y="1609302"/>
            <a:ext cx="3072855" cy="38551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AC0FF63-D2B0-0035-D1C6-B3FD8B079E63}"/>
              </a:ext>
            </a:extLst>
          </p:cNvPr>
          <p:cNvSpPr txBox="1">
            <a:spLocks/>
          </p:cNvSpPr>
          <p:nvPr/>
        </p:nvSpPr>
        <p:spPr>
          <a:xfrm>
            <a:off x="579084" y="204687"/>
            <a:ext cx="2282412" cy="88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/>
              <a:t>04</a:t>
            </a:r>
            <a:r>
              <a:rPr lang="en-US" altLang="ko-KR" sz="2800"/>
              <a:t> </a:t>
            </a:r>
            <a:r>
              <a:rPr lang="ko-KR" altLang="en-US" sz="2800"/>
              <a:t>개선 결과</a:t>
            </a:r>
            <a:endParaRPr lang="ko-KR" altLang="en-US" sz="28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0A5B37-D497-A1C7-3FAC-BC207AD05CE3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22442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FECFEBD-C0D4-9789-FF5F-D2B2ABE3F9DD}"/>
              </a:ext>
            </a:extLst>
          </p:cNvPr>
          <p:cNvSpPr txBox="1">
            <a:spLocks/>
          </p:cNvSpPr>
          <p:nvPr/>
        </p:nvSpPr>
        <p:spPr>
          <a:xfrm>
            <a:off x="7387224" y="2529487"/>
            <a:ext cx="3698943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화면 레이아웃 재구성</a:t>
            </a:r>
            <a:endParaRPr lang="en-US" altLang="ko-KR" sz="20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8213488-122D-652D-3306-FC8B7A97296D}"/>
              </a:ext>
            </a:extLst>
          </p:cNvPr>
          <p:cNvSpPr txBox="1">
            <a:spLocks/>
          </p:cNvSpPr>
          <p:nvPr/>
        </p:nvSpPr>
        <p:spPr>
          <a:xfrm>
            <a:off x="7605692" y="3315362"/>
            <a:ext cx="4385836" cy="148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월에 영화를 상영하는 도서관만 화면에 표시하여 화면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레이아웃 비율을 개선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각 도서관마다 대표 영화 하나만 보여주던 기존 홈페이지를 상영하는 모든 영화 정보가 보이도록 개선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컬러감이 많았던 도서관 네임을 깔끔한 도서관 네임 배지로 변경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CECE51-8B1E-81FA-6228-EEAD8A5F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870" y="3309004"/>
            <a:ext cx="198000" cy="198000"/>
          </a:xfrm>
          <a:prstGeom prst="rect">
            <a:avLst/>
          </a:prstGeom>
        </p:spPr>
      </p:pic>
      <p:pic>
        <p:nvPicPr>
          <p:cNvPr id="9" name="그림 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A0A94B-30BD-FB83-AB3B-E8770EEA0A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915" y="3838170"/>
            <a:ext cx="198000" cy="198000"/>
          </a:xfrm>
          <a:prstGeom prst="rect">
            <a:avLst/>
          </a:prstGeom>
        </p:spPr>
      </p:pic>
      <p:pic>
        <p:nvPicPr>
          <p:cNvPr id="10" name="그림 9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B38C66-0D93-A689-3CB3-E1A5EECB6B4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870" y="4409012"/>
            <a:ext cx="198000" cy="19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3E87A0-46DB-EFD4-18F4-6238FF1C2F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301"/>
          <a:stretch>
            <a:fillRect/>
          </a:stretch>
        </p:blipFill>
        <p:spPr>
          <a:xfrm>
            <a:off x="4374768" y="1447709"/>
            <a:ext cx="2929810" cy="49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6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4B3B9-6EA5-9F4D-62A9-86E959AF3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F58D8A5-36F1-2569-54B7-A6F21D2B4723}"/>
              </a:ext>
            </a:extLst>
          </p:cNvPr>
          <p:cNvSpPr/>
          <p:nvPr/>
        </p:nvSpPr>
        <p:spPr>
          <a:xfrm>
            <a:off x="5926667" y="3009542"/>
            <a:ext cx="516466" cy="3059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2B7052-BD7B-D6BC-E437-A553B00E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81" y="1335970"/>
            <a:ext cx="4840177" cy="35221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31D281-52CB-6999-64A8-9D26FAB76918}"/>
              </a:ext>
            </a:extLst>
          </p:cNvPr>
          <p:cNvSpPr txBox="1">
            <a:spLocks/>
          </p:cNvSpPr>
          <p:nvPr/>
        </p:nvSpPr>
        <p:spPr>
          <a:xfrm>
            <a:off x="579084" y="204687"/>
            <a:ext cx="2282412" cy="88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/>
              <a:t>04</a:t>
            </a:r>
            <a:r>
              <a:rPr lang="en-US" altLang="ko-KR" sz="2800"/>
              <a:t> </a:t>
            </a:r>
            <a:r>
              <a:rPr lang="ko-KR" altLang="en-US" sz="2800"/>
              <a:t>개선 결과</a:t>
            </a:r>
            <a:endParaRPr lang="ko-KR" altLang="en-US" sz="28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E96F15B-7F14-3278-DE7D-01198C55A983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22442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33FBA5D0-24F3-2F4D-CE28-965CC29F1ED6}"/>
              </a:ext>
            </a:extLst>
          </p:cNvPr>
          <p:cNvSpPr txBox="1">
            <a:spLocks/>
          </p:cNvSpPr>
          <p:nvPr/>
        </p:nvSpPr>
        <p:spPr>
          <a:xfrm>
            <a:off x="3810722" y="5343847"/>
            <a:ext cx="4748355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도서관 배지 적용</a:t>
            </a:r>
            <a:r>
              <a:rPr lang="en-US" altLang="ko-KR" sz="2000" dirty="0"/>
              <a:t>/</a:t>
            </a:r>
            <a:r>
              <a:rPr lang="ko-KR" altLang="en-US" sz="2000" dirty="0"/>
              <a:t>페이지번호 개선</a:t>
            </a:r>
            <a:endParaRPr lang="en-US" altLang="ko-KR" sz="20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5BA5A3E-1B8D-17D9-B381-F666C5ED3517}"/>
              </a:ext>
            </a:extLst>
          </p:cNvPr>
          <p:cNvSpPr txBox="1">
            <a:spLocks/>
          </p:cNvSpPr>
          <p:nvPr/>
        </p:nvSpPr>
        <p:spPr>
          <a:xfrm>
            <a:off x="2983248" y="5830204"/>
            <a:ext cx="6031877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기존 홈페이지에서는 텍스트였던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도서관 이름을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도서관 배지로 변경하여 가독성 향상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투박한 박스 형태에서 깔끔하게 숫자만 보이도록 변경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BC7687-049B-4B8A-8AD6-231ACB67C8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23" y="5883515"/>
            <a:ext cx="198000" cy="198000"/>
          </a:xfrm>
          <a:prstGeom prst="rect">
            <a:avLst/>
          </a:prstGeom>
        </p:spPr>
      </p:pic>
      <p:pic>
        <p:nvPicPr>
          <p:cNvPr id="13" name="그림 12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09963C-B422-697F-3CCA-18FF4F114B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68" y="6167201"/>
            <a:ext cx="198000" cy="19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65EE65-6523-B491-583C-F7B6BA9418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734"/>
          <a:stretch>
            <a:fillRect/>
          </a:stretch>
        </p:blipFill>
        <p:spPr>
          <a:xfrm>
            <a:off x="6932100" y="903664"/>
            <a:ext cx="4570719" cy="44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1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70104-1B90-D419-CE34-47A3EF353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19780-21E8-D42F-1666-F68F6DF4B40D}"/>
              </a:ext>
            </a:extLst>
          </p:cNvPr>
          <p:cNvSpPr txBox="1">
            <a:spLocks/>
          </p:cNvSpPr>
          <p:nvPr/>
        </p:nvSpPr>
        <p:spPr>
          <a:xfrm>
            <a:off x="5090699" y="2542195"/>
            <a:ext cx="2010602" cy="88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2419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0EF7515-6ECD-A83A-DD32-48340EE610EE}"/>
              </a:ext>
            </a:extLst>
          </p:cNvPr>
          <p:cNvSpPr txBox="1">
            <a:spLocks/>
          </p:cNvSpPr>
          <p:nvPr/>
        </p:nvSpPr>
        <p:spPr>
          <a:xfrm>
            <a:off x="1754689" y="784617"/>
            <a:ext cx="1489023" cy="871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목차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0872F26-144A-C485-BDA5-4FABE8BD70B0}"/>
              </a:ext>
            </a:extLst>
          </p:cNvPr>
          <p:cNvSpPr txBox="1">
            <a:spLocks/>
          </p:cNvSpPr>
          <p:nvPr/>
        </p:nvSpPr>
        <p:spPr>
          <a:xfrm>
            <a:off x="5965549" y="2208666"/>
            <a:ext cx="624590" cy="44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01</a:t>
            </a:r>
            <a:endParaRPr lang="ko-KR" altLang="en-US" sz="2400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5C731B7-03E4-E79C-2655-C2E9AB0F75EB}"/>
              </a:ext>
            </a:extLst>
          </p:cNvPr>
          <p:cNvSpPr txBox="1">
            <a:spLocks/>
          </p:cNvSpPr>
          <p:nvPr/>
        </p:nvSpPr>
        <p:spPr>
          <a:xfrm>
            <a:off x="5965549" y="2984407"/>
            <a:ext cx="624590" cy="44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02</a:t>
            </a:r>
            <a:endParaRPr lang="ko-KR" altLang="en-US" sz="24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ECFDABD-DA14-A140-16BC-652E521EB0AE}"/>
              </a:ext>
            </a:extLst>
          </p:cNvPr>
          <p:cNvSpPr txBox="1">
            <a:spLocks/>
          </p:cNvSpPr>
          <p:nvPr/>
        </p:nvSpPr>
        <p:spPr>
          <a:xfrm>
            <a:off x="5965549" y="3760148"/>
            <a:ext cx="624590" cy="44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03</a:t>
            </a:r>
            <a:endParaRPr lang="ko-KR" altLang="en-US" sz="24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25AC7EE-DBBF-6EE9-4750-E10F11B9C301}"/>
              </a:ext>
            </a:extLst>
          </p:cNvPr>
          <p:cNvSpPr txBox="1">
            <a:spLocks/>
          </p:cNvSpPr>
          <p:nvPr/>
        </p:nvSpPr>
        <p:spPr>
          <a:xfrm>
            <a:off x="6979883" y="2208665"/>
            <a:ext cx="3800005" cy="44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기존 홈페이지는</a:t>
            </a:r>
            <a:r>
              <a:rPr lang="en-US" altLang="ko-KR" sz="2400" dirty="0"/>
              <a:t>?</a:t>
            </a:r>
            <a:r>
              <a:rPr lang="ko-KR" altLang="en-US" sz="2400" dirty="0"/>
              <a:t>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DE447E6-45F5-3A71-4224-11048DCE0F1D}"/>
              </a:ext>
            </a:extLst>
          </p:cNvPr>
          <p:cNvSpPr txBox="1">
            <a:spLocks/>
          </p:cNvSpPr>
          <p:nvPr/>
        </p:nvSpPr>
        <p:spPr>
          <a:xfrm>
            <a:off x="6979882" y="2984407"/>
            <a:ext cx="3800005" cy="44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홈페이지 개선 사항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38839D-768A-8C63-77BE-7E5605A3290B}"/>
              </a:ext>
            </a:extLst>
          </p:cNvPr>
          <p:cNvSpPr txBox="1">
            <a:spLocks/>
          </p:cNvSpPr>
          <p:nvPr/>
        </p:nvSpPr>
        <p:spPr>
          <a:xfrm>
            <a:off x="6979881" y="3760147"/>
            <a:ext cx="3686073" cy="44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새롭게 설계한 </a:t>
            </a:r>
            <a:r>
              <a:rPr lang="en-US" altLang="ko-KR" sz="2400" dirty="0"/>
              <a:t>IA </a:t>
            </a:r>
            <a:r>
              <a:rPr lang="ko-KR" altLang="en-US" sz="2400" dirty="0"/>
              <a:t>구조도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861C15E-13AA-DA55-56AB-9CBC52271E43}"/>
              </a:ext>
            </a:extLst>
          </p:cNvPr>
          <p:cNvSpPr txBox="1">
            <a:spLocks/>
          </p:cNvSpPr>
          <p:nvPr/>
        </p:nvSpPr>
        <p:spPr>
          <a:xfrm>
            <a:off x="5965549" y="4535889"/>
            <a:ext cx="624590" cy="44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04</a:t>
            </a:r>
            <a:endParaRPr lang="ko-KR" altLang="en-US" sz="2400" b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C7187A5-72B4-5643-54BA-2780F26E6587}"/>
              </a:ext>
            </a:extLst>
          </p:cNvPr>
          <p:cNvSpPr txBox="1">
            <a:spLocks/>
          </p:cNvSpPr>
          <p:nvPr/>
        </p:nvSpPr>
        <p:spPr>
          <a:xfrm>
            <a:off x="6979881" y="4535887"/>
            <a:ext cx="1771357" cy="44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개선 결과</a:t>
            </a:r>
          </a:p>
        </p:txBody>
      </p:sp>
    </p:spTree>
    <p:extLst>
      <p:ext uri="{BB962C8B-B14F-4D97-AF65-F5344CB8AC3E}">
        <p14:creationId xmlns:p14="http://schemas.microsoft.com/office/powerpoint/2010/main" val="322225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753533D-6AEF-303F-237C-5B667333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55" y="1399003"/>
            <a:ext cx="5372660" cy="289280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612E77E-B1C7-C8B0-411A-C790533AD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086" y="1399003"/>
            <a:ext cx="5372659" cy="2880535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613899-74D8-FD29-00A2-ED28E11DA5DD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35207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84D72F-E393-FAD2-BF75-A51D36A4A034}"/>
              </a:ext>
            </a:extLst>
          </p:cNvPr>
          <p:cNvSpPr txBox="1"/>
          <p:nvPr/>
        </p:nvSpPr>
        <p:spPr>
          <a:xfrm>
            <a:off x="2798432" y="4279538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메인페이지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C0DFD-0D0B-D736-71AB-0C5301894DC3}"/>
              </a:ext>
            </a:extLst>
          </p:cNvPr>
          <p:cNvSpPr txBox="1"/>
          <p:nvPr/>
        </p:nvSpPr>
        <p:spPr>
          <a:xfrm>
            <a:off x="8415087" y="4291811"/>
            <a:ext cx="10326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통합검색 페이지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AE3A50-AEF3-846D-B1FB-17880F8D5D6E}"/>
              </a:ext>
            </a:extLst>
          </p:cNvPr>
          <p:cNvSpPr txBox="1">
            <a:spLocks/>
          </p:cNvSpPr>
          <p:nvPr/>
        </p:nvSpPr>
        <p:spPr>
          <a:xfrm>
            <a:off x="579084" y="204687"/>
            <a:ext cx="3587880" cy="88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01</a:t>
            </a:r>
            <a:r>
              <a:rPr lang="en-US" altLang="ko-KR" sz="2800" dirty="0"/>
              <a:t> </a:t>
            </a:r>
            <a:r>
              <a:rPr lang="ko-KR" altLang="en-US" sz="2800" dirty="0"/>
              <a:t>기존 홈페이지는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pic>
        <p:nvPicPr>
          <p:cNvPr id="12" name="그림 11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D30C63-4D0B-87FF-068C-2D8C4F0D7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51" y="5251793"/>
            <a:ext cx="252000" cy="252000"/>
          </a:xfrm>
          <a:prstGeom prst="rect">
            <a:avLst/>
          </a:prstGeom>
        </p:spPr>
      </p:pic>
      <p:pic>
        <p:nvPicPr>
          <p:cNvPr id="14" name="그림 1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A084C6-8168-868A-5FBD-04F68586B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27" y="5256760"/>
            <a:ext cx="252000" cy="252000"/>
          </a:xfrm>
          <a:prstGeom prst="rect">
            <a:avLst/>
          </a:prstGeom>
        </p:spPr>
      </p:pic>
      <p:pic>
        <p:nvPicPr>
          <p:cNvPr id="16" name="그림 1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3F0EB3-92C1-D051-6B06-6FC127304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51" y="5752705"/>
            <a:ext cx="252000" cy="252000"/>
          </a:xfrm>
          <a:prstGeom prst="rect">
            <a:avLst/>
          </a:prstGeom>
        </p:spPr>
      </p:pic>
      <p:pic>
        <p:nvPicPr>
          <p:cNvPr id="18" name="그림 1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8C0750-7457-A252-0740-E9B9535ED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27" y="5801124"/>
            <a:ext cx="252000" cy="252000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D2235CC-257B-C6FD-8F1C-907B33BA6756}"/>
              </a:ext>
            </a:extLst>
          </p:cNvPr>
          <p:cNvSpPr txBox="1">
            <a:spLocks/>
          </p:cNvSpPr>
          <p:nvPr/>
        </p:nvSpPr>
        <p:spPr>
          <a:xfrm>
            <a:off x="1296756" y="5269034"/>
            <a:ext cx="4764396" cy="332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과도한 색상 사용으로 인한 시각적 피로감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864D876-F94C-A1DF-8094-F5775AB7C25F}"/>
              </a:ext>
            </a:extLst>
          </p:cNvPr>
          <p:cNvSpPr txBox="1">
            <a:spLocks/>
          </p:cNvSpPr>
          <p:nvPr/>
        </p:nvSpPr>
        <p:spPr>
          <a:xfrm>
            <a:off x="1284482" y="5746062"/>
            <a:ext cx="4268329" cy="332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일관성이 부족한 사용자 인터페이스</a:t>
            </a:r>
            <a:r>
              <a:rPr lang="en-US" altLang="ko-KR" sz="1800" dirty="0"/>
              <a:t>(UI)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3DF15703-E9D0-7BB7-1A8A-9E09BBC48DE3}"/>
              </a:ext>
            </a:extLst>
          </p:cNvPr>
          <p:cNvSpPr txBox="1">
            <a:spLocks/>
          </p:cNvSpPr>
          <p:nvPr/>
        </p:nvSpPr>
        <p:spPr>
          <a:xfrm>
            <a:off x="6396809" y="5269034"/>
            <a:ext cx="4764396" cy="332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콘텐츠 정렬</a:t>
            </a:r>
            <a:r>
              <a:rPr lang="en-US" altLang="ko-KR" sz="1800" dirty="0"/>
              <a:t>/</a:t>
            </a:r>
            <a:r>
              <a:rPr lang="ko-KR" altLang="en-US" sz="1800" dirty="0"/>
              <a:t>비율 오류 발생</a:t>
            </a:r>
            <a:endParaRPr lang="en-US" altLang="ko-KR" sz="1800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072E0CC2-2D89-C057-2CE3-447722BA80FF}"/>
              </a:ext>
            </a:extLst>
          </p:cNvPr>
          <p:cNvSpPr txBox="1">
            <a:spLocks/>
          </p:cNvSpPr>
          <p:nvPr/>
        </p:nvSpPr>
        <p:spPr>
          <a:xfrm>
            <a:off x="6384438" y="5776576"/>
            <a:ext cx="4764396" cy="3326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정보 구조</a:t>
            </a:r>
            <a:r>
              <a:rPr lang="en-US" altLang="ko-KR" sz="1800" dirty="0"/>
              <a:t>(IA)</a:t>
            </a:r>
            <a:r>
              <a:rPr lang="ko-KR" altLang="en-US" sz="1800" dirty="0"/>
              <a:t>의 </a:t>
            </a:r>
            <a:r>
              <a:rPr lang="ko-KR" altLang="en-US" sz="1800" dirty="0" err="1"/>
              <a:t>비일관성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9464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3F8B2-2554-39B1-F90C-8891B19D6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03164CAE-7FE6-2F72-DEA3-23B9EBA39C6B}"/>
              </a:ext>
            </a:extLst>
          </p:cNvPr>
          <p:cNvSpPr/>
          <p:nvPr/>
        </p:nvSpPr>
        <p:spPr>
          <a:xfrm>
            <a:off x="1398108" y="2298331"/>
            <a:ext cx="2592732" cy="259273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20B1341-BCDB-9639-405B-54913E5169C3}"/>
              </a:ext>
            </a:extLst>
          </p:cNvPr>
          <p:cNvSpPr/>
          <p:nvPr/>
        </p:nvSpPr>
        <p:spPr>
          <a:xfrm>
            <a:off x="3686248" y="2298331"/>
            <a:ext cx="2592732" cy="2592732"/>
          </a:xfrm>
          <a:prstGeom prst="ellipse">
            <a:avLst/>
          </a:prstGeom>
          <a:solidFill>
            <a:schemeClr val="bg2">
              <a:lumMod val="75000"/>
              <a:alpha val="8941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A1FB77C-80DC-37A7-2523-0C7BCD6AB760}"/>
              </a:ext>
            </a:extLst>
          </p:cNvPr>
          <p:cNvSpPr/>
          <p:nvPr/>
        </p:nvSpPr>
        <p:spPr>
          <a:xfrm>
            <a:off x="5974388" y="2298331"/>
            <a:ext cx="2592732" cy="259273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596E4A6-6D95-3864-5F12-9B226F62BC2B}"/>
              </a:ext>
            </a:extLst>
          </p:cNvPr>
          <p:cNvSpPr/>
          <p:nvPr/>
        </p:nvSpPr>
        <p:spPr>
          <a:xfrm>
            <a:off x="8262528" y="2298331"/>
            <a:ext cx="2592732" cy="2592732"/>
          </a:xfrm>
          <a:prstGeom prst="ellipse">
            <a:avLst/>
          </a:prstGeom>
          <a:solidFill>
            <a:schemeClr val="bg2">
              <a:lumMod val="75000"/>
              <a:alpha val="8941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kumimoji="1" lang="ko-KR" altLang="en-US" dirty="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AC77F73-7FCA-28EF-42BE-A9F16334CCE4}"/>
              </a:ext>
            </a:extLst>
          </p:cNvPr>
          <p:cNvSpPr txBox="1"/>
          <p:nvPr/>
        </p:nvSpPr>
        <p:spPr>
          <a:xfrm>
            <a:off x="1702700" y="3385294"/>
            <a:ext cx="2108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 dirty="0">
                <a:solidFill>
                  <a:schemeClr val="bg1"/>
                </a:solidFill>
                <a:latin typeface="Bell MT"/>
              </a:rPr>
              <a:t>컬러 팔레트 재정립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8202188-5E2D-17EC-62C0-621CBE2E892A}"/>
              </a:ext>
            </a:extLst>
          </p:cNvPr>
          <p:cNvSpPr txBox="1"/>
          <p:nvPr/>
        </p:nvSpPr>
        <p:spPr>
          <a:xfrm>
            <a:off x="6412461" y="3402171"/>
            <a:ext cx="1716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 dirty="0">
                <a:solidFill>
                  <a:schemeClr val="bg1"/>
                </a:solidFill>
                <a:latin typeface="Bell MT"/>
              </a:rPr>
              <a:t>화면 비율 최적화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213CBA-3226-9B7F-D04A-B331C6287D02}"/>
              </a:ext>
            </a:extLst>
          </p:cNvPr>
          <p:cNvSpPr/>
          <p:nvPr/>
        </p:nvSpPr>
        <p:spPr>
          <a:xfrm>
            <a:off x="8548161" y="3293217"/>
            <a:ext cx="2021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IA 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 단순화 및 체계화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26B2CA-4209-9E15-F257-CDB9ABE1E1BE}"/>
              </a:ext>
            </a:extLst>
          </p:cNvPr>
          <p:cNvSpPr/>
          <p:nvPr/>
        </p:nvSpPr>
        <p:spPr>
          <a:xfrm>
            <a:off x="4148470" y="3385294"/>
            <a:ext cx="1668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일관성 확보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B493F61-CD6C-3544-F96E-612EA9318522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37784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F3DC6AEC-FFEE-E86B-0870-B454B96675D9}"/>
              </a:ext>
            </a:extLst>
          </p:cNvPr>
          <p:cNvSpPr txBox="1">
            <a:spLocks/>
          </p:cNvSpPr>
          <p:nvPr/>
        </p:nvSpPr>
        <p:spPr>
          <a:xfrm>
            <a:off x="579083" y="204687"/>
            <a:ext cx="3839493" cy="88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02</a:t>
            </a:r>
            <a:r>
              <a:rPr lang="en-US" altLang="ko-KR" sz="2800" dirty="0"/>
              <a:t> </a:t>
            </a:r>
            <a:r>
              <a:rPr lang="ko-KR" altLang="en-US" sz="2800" dirty="0"/>
              <a:t>홈페이지 개선사항</a:t>
            </a:r>
          </a:p>
        </p:txBody>
      </p:sp>
    </p:spTree>
    <p:extLst>
      <p:ext uri="{BB962C8B-B14F-4D97-AF65-F5344CB8AC3E}">
        <p14:creationId xmlns:p14="http://schemas.microsoft.com/office/powerpoint/2010/main" val="188221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E0B06-3D92-89A1-65BD-361BADFCB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35C7851-49D3-7BB9-D151-E3FE22826BEC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45640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790107C2-331B-397A-0CB0-C79060C86648}"/>
              </a:ext>
            </a:extLst>
          </p:cNvPr>
          <p:cNvSpPr txBox="1">
            <a:spLocks/>
          </p:cNvSpPr>
          <p:nvPr/>
        </p:nvSpPr>
        <p:spPr>
          <a:xfrm>
            <a:off x="579083" y="204687"/>
            <a:ext cx="4618882" cy="88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/>
              <a:t>03</a:t>
            </a:r>
            <a:r>
              <a:rPr lang="en-US" altLang="ko-KR" sz="2800" dirty="0"/>
              <a:t> </a:t>
            </a:r>
            <a:r>
              <a:rPr lang="ko-KR" altLang="en-US" sz="2800" dirty="0"/>
              <a:t>새롭게 설계한 </a:t>
            </a:r>
            <a:r>
              <a:rPr lang="en-US" altLang="ko-KR" sz="2800" dirty="0"/>
              <a:t>IA</a:t>
            </a:r>
            <a:r>
              <a:rPr lang="ko-KR" altLang="en-US" sz="2800" dirty="0"/>
              <a:t>구조도</a:t>
            </a:r>
          </a:p>
        </p:txBody>
      </p:sp>
      <p:pic>
        <p:nvPicPr>
          <p:cNvPr id="5" name="그림 4" descr="어둠, 천체, 달, 우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9CBFA5-AD35-DFF8-8045-D93DEE04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13" y="1686512"/>
            <a:ext cx="7473231" cy="48262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FB5695-25EA-9CEC-12C7-46E95F049B72}"/>
              </a:ext>
            </a:extLst>
          </p:cNvPr>
          <p:cNvSpPr/>
          <p:nvPr/>
        </p:nvSpPr>
        <p:spPr>
          <a:xfrm>
            <a:off x="1865621" y="1268635"/>
            <a:ext cx="1233520" cy="31943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26020A-91B3-C158-1944-5C191ABFEF2B}"/>
              </a:ext>
            </a:extLst>
          </p:cNvPr>
          <p:cNvSpPr/>
          <p:nvPr/>
        </p:nvSpPr>
        <p:spPr>
          <a:xfrm>
            <a:off x="3099141" y="1268635"/>
            <a:ext cx="1233520" cy="3194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482D8D-4B2E-120D-4A4C-4D38C443266C}"/>
              </a:ext>
            </a:extLst>
          </p:cNvPr>
          <p:cNvSpPr/>
          <p:nvPr/>
        </p:nvSpPr>
        <p:spPr>
          <a:xfrm>
            <a:off x="4332660" y="1268061"/>
            <a:ext cx="1763339" cy="3194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9ED1A0-AE7A-3370-76A0-B826F46E42BC}"/>
              </a:ext>
            </a:extLst>
          </p:cNvPr>
          <p:cNvSpPr/>
          <p:nvPr/>
        </p:nvSpPr>
        <p:spPr>
          <a:xfrm>
            <a:off x="6096002" y="1268061"/>
            <a:ext cx="1763339" cy="3194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FA76FB-770E-2851-9907-8E489A78B4ED}"/>
              </a:ext>
            </a:extLst>
          </p:cNvPr>
          <p:cNvSpPr/>
          <p:nvPr/>
        </p:nvSpPr>
        <p:spPr>
          <a:xfrm>
            <a:off x="7859341" y="1268060"/>
            <a:ext cx="1763339" cy="31943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0C06BC-2D92-0F5C-E2D1-5636580AA3A4}"/>
              </a:ext>
            </a:extLst>
          </p:cNvPr>
          <p:cNvSpPr txBox="1"/>
          <p:nvPr/>
        </p:nvSpPr>
        <p:spPr>
          <a:xfrm>
            <a:off x="2211618" y="1280695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main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AE2D-D58F-2CE4-5685-75C69638C091}"/>
              </a:ext>
            </a:extLst>
          </p:cNvPr>
          <p:cNvSpPr txBox="1"/>
          <p:nvPr/>
        </p:nvSpPr>
        <p:spPr>
          <a:xfrm>
            <a:off x="3414849" y="1290252"/>
            <a:ext cx="632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Global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C10B8-DD7B-54E7-3F0C-D4A343D90946}"/>
              </a:ext>
            </a:extLst>
          </p:cNvPr>
          <p:cNvSpPr txBox="1"/>
          <p:nvPr/>
        </p:nvSpPr>
        <p:spPr>
          <a:xfrm>
            <a:off x="4841926" y="1295059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Depth1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6AED3-3003-8238-A1DB-CD8C620713BF}"/>
              </a:ext>
            </a:extLst>
          </p:cNvPr>
          <p:cNvSpPr txBox="1"/>
          <p:nvPr/>
        </p:nvSpPr>
        <p:spPr>
          <a:xfrm>
            <a:off x="6605264" y="1289279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Depth2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AE837-043A-BA75-D978-8117ED580CED}"/>
              </a:ext>
            </a:extLst>
          </p:cNvPr>
          <p:cNvSpPr txBox="1"/>
          <p:nvPr/>
        </p:nvSpPr>
        <p:spPr>
          <a:xfrm>
            <a:off x="8368603" y="1289279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Depth3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5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3B007-BBF0-8042-F94F-6D2B4E60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20718766-78AF-1C35-827A-C4C5514D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84" y="204687"/>
            <a:ext cx="2282412" cy="886805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04</a:t>
            </a:r>
            <a:r>
              <a:rPr lang="en-US" altLang="ko-KR" sz="2800" dirty="0"/>
              <a:t> </a:t>
            </a:r>
            <a:r>
              <a:rPr lang="ko-KR" altLang="en-US" sz="2800" dirty="0"/>
              <a:t>개선 결과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0FEFA5-4FBC-6F3A-DB9D-CC7D3CA745F8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22442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4F5C1D-B03E-30A5-AEFA-D221E6A26572}"/>
              </a:ext>
            </a:extLst>
          </p:cNvPr>
          <p:cNvSpPr/>
          <p:nvPr/>
        </p:nvSpPr>
        <p:spPr>
          <a:xfrm>
            <a:off x="1344765" y="2129509"/>
            <a:ext cx="1963035" cy="886804"/>
          </a:xfrm>
          <a:prstGeom prst="rect">
            <a:avLst/>
          </a:prstGeom>
          <a:solidFill>
            <a:srgbClr val="713E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A46608-CA4D-C3FB-0F01-9409483BCCE3}"/>
              </a:ext>
            </a:extLst>
          </p:cNvPr>
          <p:cNvSpPr/>
          <p:nvPr/>
        </p:nvSpPr>
        <p:spPr>
          <a:xfrm>
            <a:off x="2476188" y="2779254"/>
            <a:ext cx="2048828" cy="2443829"/>
          </a:xfrm>
          <a:prstGeom prst="rect">
            <a:avLst/>
          </a:prstGeom>
          <a:solidFill>
            <a:srgbClr val="75BB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228367-C464-0866-F438-E3924AD32977}"/>
              </a:ext>
            </a:extLst>
          </p:cNvPr>
          <p:cNvSpPr/>
          <p:nvPr/>
        </p:nvSpPr>
        <p:spPr>
          <a:xfrm>
            <a:off x="1521725" y="4291387"/>
            <a:ext cx="1797824" cy="1808704"/>
          </a:xfrm>
          <a:prstGeom prst="rect">
            <a:avLst/>
          </a:prstGeom>
          <a:solidFill>
            <a:srgbClr val="3E92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2402125-720B-664C-FA07-6531AB6DC236}"/>
              </a:ext>
            </a:extLst>
          </p:cNvPr>
          <p:cNvSpPr/>
          <p:nvPr/>
        </p:nvSpPr>
        <p:spPr>
          <a:xfrm>
            <a:off x="1072696" y="3298264"/>
            <a:ext cx="1797824" cy="1168754"/>
          </a:xfrm>
          <a:prstGeom prst="rect">
            <a:avLst/>
          </a:prstGeom>
          <a:solidFill>
            <a:srgbClr val="FF93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535E39-1340-C374-41BA-4B78694F93BA}"/>
              </a:ext>
            </a:extLst>
          </p:cNvPr>
          <p:cNvSpPr/>
          <p:nvPr/>
        </p:nvSpPr>
        <p:spPr>
          <a:xfrm>
            <a:off x="1730368" y="2542196"/>
            <a:ext cx="1963035" cy="1512134"/>
          </a:xfrm>
          <a:prstGeom prst="rect">
            <a:avLst/>
          </a:prstGeom>
          <a:solidFill>
            <a:srgbClr val="5A81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2CFEE8-A272-B408-C2D2-9B0CAE76BC4D}"/>
              </a:ext>
            </a:extLst>
          </p:cNvPr>
          <p:cNvSpPr/>
          <p:nvPr/>
        </p:nvSpPr>
        <p:spPr>
          <a:xfrm>
            <a:off x="3097488" y="1373442"/>
            <a:ext cx="1253587" cy="1512134"/>
          </a:xfrm>
          <a:prstGeom prst="rect">
            <a:avLst/>
          </a:prstGeom>
          <a:solidFill>
            <a:srgbClr val="FF7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07ACA7-1B5A-1CB6-99E6-8ACC5045E57E}"/>
              </a:ext>
            </a:extLst>
          </p:cNvPr>
          <p:cNvSpPr/>
          <p:nvPr/>
        </p:nvSpPr>
        <p:spPr>
          <a:xfrm>
            <a:off x="3552254" y="4598024"/>
            <a:ext cx="1253587" cy="886534"/>
          </a:xfrm>
          <a:prstGeom prst="rect">
            <a:avLst/>
          </a:prstGeom>
          <a:solidFill>
            <a:srgbClr val="7AB2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D9C8091-D551-0227-61FC-1299773C9800}"/>
              </a:ext>
            </a:extLst>
          </p:cNvPr>
          <p:cNvSpPr/>
          <p:nvPr/>
        </p:nvSpPr>
        <p:spPr>
          <a:xfrm>
            <a:off x="6923858" y="2496954"/>
            <a:ext cx="1440000" cy="1800000"/>
          </a:xfrm>
          <a:prstGeom prst="rect">
            <a:avLst/>
          </a:prstGeom>
          <a:solidFill>
            <a:srgbClr val="0810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#6FC528</a:t>
            </a:r>
            <a:endParaRPr kumimoji="1" lang="ko-KR" altLang="en-US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81FE23C-2B41-2985-DA81-2B5B88A0D6BC}"/>
              </a:ext>
            </a:extLst>
          </p:cNvPr>
          <p:cNvSpPr/>
          <p:nvPr/>
        </p:nvSpPr>
        <p:spPr>
          <a:xfrm>
            <a:off x="5871434" y="2978860"/>
            <a:ext cx="516466" cy="3059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C9AC5E-9250-4073-4083-15D06DD5507E}"/>
              </a:ext>
            </a:extLst>
          </p:cNvPr>
          <p:cNvSpPr/>
          <p:nvPr/>
        </p:nvSpPr>
        <p:spPr>
          <a:xfrm>
            <a:off x="10012644" y="2491387"/>
            <a:ext cx="1440000" cy="1800000"/>
          </a:xfrm>
          <a:prstGeom prst="rect">
            <a:avLst/>
          </a:prstGeom>
          <a:solidFill>
            <a:srgbClr val="FF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#FF8080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421967-EAE1-DAA3-7836-4BA1FDF64774}"/>
              </a:ext>
            </a:extLst>
          </p:cNvPr>
          <p:cNvSpPr/>
          <p:nvPr/>
        </p:nvSpPr>
        <p:spPr>
          <a:xfrm>
            <a:off x="8468251" y="2496954"/>
            <a:ext cx="1440000" cy="1800000"/>
          </a:xfrm>
          <a:prstGeom prst="rect">
            <a:avLst/>
          </a:prstGeom>
          <a:solidFill>
            <a:srgbClr val="6FC5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#6FC528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71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1B23-8BA6-9222-AF6E-EA3C26B0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F3DF18C7-C313-F0F8-DE0F-7528A3C6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84" y="204687"/>
            <a:ext cx="2282412" cy="886805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04</a:t>
            </a:r>
            <a:r>
              <a:rPr lang="en-US" altLang="ko-KR" sz="2800" dirty="0"/>
              <a:t> </a:t>
            </a:r>
            <a:r>
              <a:rPr lang="ko-KR" altLang="en-US" sz="2800" dirty="0"/>
              <a:t>개선 결과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63D6ECFF-E3A4-4908-1AF8-8C0DC7715835}"/>
              </a:ext>
            </a:extLst>
          </p:cNvPr>
          <p:cNvSpPr txBox="1">
            <a:spLocks/>
          </p:cNvSpPr>
          <p:nvPr/>
        </p:nvSpPr>
        <p:spPr>
          <a:xfrm>
            <a:off x="3880144" y="5074218"/>
            <a:ext cx="4431711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직관적인 카테고리</a:t>
            </a:r>
            <a:r>
              <a:rPr lang="en-US" altLang="ko-KR" sz="2000" dirty="0"/>
              <a:t>/</a:t>
            </a:r>
            <a:r>
              <a:rPr lang="ko-KR" altLang="en-US" sz="2000" dirty="0"/>
              <a:t>드롭다운 메뉴</a:t>
            </a:r>
            <a:endParaRPr lang="en-US" altLang="ko-KR" sz="2000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C6C872C-8F3C-09B0-DFC1-C2D81FCEF51C}"/>
              </a:ext>
            </a:extLst>
          </p:cNvPr>
          <p:cNvSpPr/>
          <p:nvPr/>
        </p:nvSpPr>
        <p:spPr>
          <a:xfrm>
            <a:off x="5871434" y="2978860"/>
            <a:ext cx="516466" cy="3059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1CB9B04-5F74-3361-5203-ACBA3B09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73" y="1789390"/>
            <a:ext cx="4783938" cy="268486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7FD7743-C374-4F4E-24AD-7502FB5CDBCE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22442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E4DB6D16-C626-EB0E-098D-C4259AE8A22C}"/>
              </a:ext>
            </a:extLst>
          </p:cNvPr>
          <p:cNvSpPr txBox="1">
            <a:spLocks/>
          </p:cNvSpPr>
          <p:nvPr/>
        </p:nvSpPr>
        <p:spPr>
          <a:xfrm>
            <a:off x="3652695" y="5693725"/>
            <a:ext cx="4886607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기존 홈페이지의 일관적이지 않은 카테고리 네임을 일관성 있게 변경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모든 메뉴를 한눈에 볼 수 있도록 메가 드롭 다운으로 변경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9AAF8D-D196-24DA-F0CF-7A6DBAE2A1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80" y="5736510"/>
            <a:ext cx="198000" cy="198000"/>
          </a:xfrm>
          <a:prstGeom prst="rect">
            <a:avLst/>
          </a:prstGeom>
        </p:spPr>
      </p:pic>
      <p:pic>
        <p:nvPicPr>
          <p:cNvPr id="9" name="그림 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DA487A-F472-CDF1-085A-DE51AA3FBA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25" y="6020196"/>
            <a:ext cx="198000" cy="19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52A5DB-2940-AC2E-9532-A0AFA40DB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989" y="1950945"/>
            <a:ext cx="5373583" cy="18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2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8ABAD-A04E-D084-4875-D0EF2A48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9E7AB8A1-BFCF-3404-D1CB-39D2AF78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84" y="204687"/>
            <a:ext cx="2282412" cy="886805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04</a:t>
            </a:r>
            <a:r>
              <a:rPr lang="en-US" altLang="ko-KR" sz="2800" dirty="0"/>
              <a:t> </a:t>
            </a:r>
            <a:r>
              <a:rPr lang="ko-KR" altLang="en-US" sz="2800" dirty="0"/>
              <a:t>개선 결과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89C9AA2-C390-B0FC-2D50-1D05E27FA76E}"/>
              </a:ext>
            </a:extLst>
          </p:cNvPr>
          <p:cNvSpPr/>
          <p:nvPr/>
        </p:nvSpPr>
        <p:spPr>
          <a:xfrm>
            <a:off x="5871434" y="2978860"/>
            <a:ext cx="516466" cy="3059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829460-0A37-1063-8332-D847C86FAE12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22442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1FAE175-51F8-14B9-D6D8-AE768AC8DF10}"/>
              </a:ext>
            </a:extLst>
          </p:cNvPr>
          <p:cNvSpPr txBox="1">
            <a:spLocks/>
          </p:cNvSpPr>
          <p:nvPr/>
        </p:nvSpPr>
        <p:spPr>
          <a:xfrm>
            <a:off x="3322731" y="5669177"/>
            <a:ext cx="5546537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왼쪽의 메뉴바를 없애고 상단 중앙에 넓게 배치하여 사용자 시선 분산 감소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와이드한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공간 활용으로 답답한 느낌 감소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6AD424-EF49-B99B-2E7F-372B118F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19" y="5711962"/>
            <a:ext cx="198000" cy="198000"/>
          </a:xfrm>
          <a:prstGeom prst="rect">
            <a:avLst/>
          </a:prstGeom>
        </p:spPr>
      </p:pic>
      <p:pic>
        <p:nvPicPr>
          <p:cNvPr id="9" name="그림 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6985DD-E15F-5A79-0812-14B517038F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64" y="5995648"/>
            <a:ext cx="198000" cy="19800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8EC02933-76E3-D9E7-9063-5AB1B7DE2511}"/>
              </a:ext>
            </a:extLst>
          </p:cNvPr>
          <p:cNvSpPr txBox="1">
            <a:spLocks/>
          </p:cNvSpPr>
          <p:nvPr/>
        </p:nvSpPr>
        <p:spPr>
          <a:xfrm>
            <a:off x="3759393" y="5064986"/>
            <a:ext cx="4224082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왼쪽 </a:t>
            </a:r>
            <a:r>
              <a:rPr lang="ko-KR" altLang="en-US" sz="2000"/>
              <a:t>사이드 메뉴를 상단으로 이동</a:t>
            </a:r>
            <a:endParaRPr lang="en-US" altLang="ko-KR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E27C78-2639-E141-68D2-76A2D3F14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584" y="2791067"/>
            <a:ext cx="5395863" cy="7008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C464AC-E28B-655A-EACC-A4531FED2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63" y="2416500"/>
            <a:ext cx="4981554" cy="18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2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78394-A2D7-162C-8E72-C85B200AA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C26F87-FCE6-6FEE-CC6A-95CA797C105D}"/>
              </a:ext>
            </a:extLst>
          </p:cNvPr>
          <p:cNvGrpSpPr/>
          <p:nvPr/>
        </p:nvGrpSpPr>
        <p:grpSpPr>
          <a:xfrm>
            <a:off x="1007532" y="1363656"/>
            <a:ext cx="4510145" cy="2909780"/>
            <a:chOff x="574254" y="1617612"/>
            <a:chExt cx="5372661" cy="36069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7CC2F6-DF32-B20E-AA3A-317E68F2F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255" y="1617612"/>
              <a:ext cx="5372660" cy="289280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71EBC6E-D1C5-F891-DFFC-A95F67C1D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254" y="4516840"/>
              <a:ext cx="5372660" cy="707702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3C18E954-05E3-049D-F9E6-D22A7611413D}"/>
              </a:ext>
            </a:extLst>
          </p:cNvPr>
          <p:cNvSpPr txBox="1">
            <a:spLocks/>
          </p:cNvSpPr>
          <p:nvPr/>
        </p:nvSpPr>
        <p:spPr>
          <a:xfrm>
            <a:off x="579084" y="204687"/>
            <a:ext cx="2282412" cy="88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/>
              <a:t>04</a:t>
            </a:r>
            <a:r>
              <a:rPr lang="en-US" altLang="ko-KR" sz="2800"/>
              <a:t> </a:t>
            </a:r>
            <a:r>
              <a:rPr lang="ko-KR" altLang="en-US" sz="2800"/>
              <a:t>개선 결과</a:t>
            </a:r>
            <a:endParaRPr lang="ko-KR" altLang="en-US" sz="2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0C9AC7-4E03-44D8-B2C4-918A6E068515}"/>
              </a:ext>
            </a:extLst>
          </p:cNvPr>
          <p:cNvCxnSpPr>
            <a:cxnSpLocks/>
          </p:cNvCxnSpPr>
          <p:nvPr/>
        </p:nvCxnSpPr>
        <p:spPr>
          <a:xfrm>
            <a:off x="689181" y="945599"/>
            <a:ext cx="22442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6FEFD39A-91D3-3D43-EA84-FEC3DBD701E3}"/>
              </a:ext>
            </a:extLst>
          </p:cNvPr>
          <p:cNvSpPr txBox="1">
            <a:spLocks/>
          </p:cNvSpPr>
          <p:nvPr/>
        </p:nvSpPr>
        <p:spPr>
          <a:xfrm>
            <a:off x="3810722" y="5165874"/>
            <a:ext cx="4748355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균형 잡힌 레이아웃</a:t>
            </a:r>
            <a:r>
              <a:rPr lang="en-US" altLang="ko-KR" sz="2000" dirty="0"/>
              <a:t>/</a:t>
            </a:r>
            <a:r>
              <a:rPr lang="ko-KR" altLang="en-US" sz="2000" dirty="0"/>
              <a:t>불필요한 색상 제거</a:t>
            </a:r>
            <a:endParaRPr lang="en-US" altLang="ko-KR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2CAE7DF-C1C1-6DB2-B689-6659B53A55D9}"/>
              </a:ext>
            </a:extLst>
          </p:cNvPr>
          <p:cNvSpPr txBox="1">
            <a:spLocks/>
          </p:cNvSpPr>
          <p:nvPr/>
        </p:nvSpPr>
        <p:spPr>
          <a:xfrm>
            <a:off x="4306321" y="5822319"/>
            <a:ext cx="3579358" cy="524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균형 잡힌 레이아웃으로 시각적인 안정감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불필요한 색상을 제거하여 정보의 가독성 향상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그림 1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F10984-08C5-7DD5-B4B2-E3E86B7E6A0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706" y="5865104"/>
            <a:ext cx="198000" cy="198000"/>
          </a:xfrm>
          <a:prstGeom prst="rect">
            <a:avLst/>
          </a:prstGeom>
        </p:spPr>
      </p:pic>
      <p:pic>
        <p:nvPicPr>
          <p:cNvPr id="18" name="그림 1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555458-BD74-A0FC-1709-D4DBD50201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751" y="6148790"/>
            <a:ext cx="198000" cy="198000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72A1C2D-8F11-B7C9-F9B0-D177752D09CF}"/>
              </a:ext>
            </a:extLst>
          </p:cNvPr>
          <p:cNvSpPr/>
          <p:nvPr/>
        </p:nvSpPr>
        <p:spPr>
          <a:xfrm>
            <a:off x="5871434" y="2978860"/>
            <a:ext cx="516466" cy="3059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299EE8-BC69-AE5A-711A-A49C3A9F9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325" y="1239228"/>
            <a:ext cx="4660553" cy="37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8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274</Words>
  <Application>Microsoft Office PowerPoint</Application>
  <PresentationFormat>와이드스크린</PresentationFormat>
  <Paragraphs>62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Bell MT</vt:lpstr>
      <vt:lpstr>Office 테마</vt:lpstr>
      <vt:lpstr>디자인 사용자 지정</vt:lpstr>
      <vt:lpstr>도서관 홈페이지 개선</vt:lpstr>
      <vt:lpstr>PowerPoint 프레젠테이션</vt:lpstr>
      <vt:lpstr>PowerPoint 프레젠테이션</vt:lpstr>
      <vt:lpstr>PowerPoint 프레젠테이션</vt:lpstr>
      <vt:lpstr>PowerPoint 프레젠테이션</vt:lpstr>
      <vt:lpstr>04 개선 결과</vt:lpstr>
      <vt:lpstr>04 개선 결과</vt:lpstr>
      <vt:lpstr>04 개선 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이혜미</dc:creator>
  <cp:lastModifiedBy>이혜미</cp:lastModifiedBy>
  <cp:revision>91</cp:revision>
  <dcterms:created xsi:type="dcterms:W3CDTF">2025-11-27T14:45:12Z</dcterms:created>
  <dcterms:modified xsi:type="dcterms:W3CDTF">2025-11-30T13:55:16Z</dcterms:modified>
</cp:coreProperties>
</file>